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277" r:id="rId2"/>
    <p:sldId id="267" r:id="rId3"/>
    <p:sldId id="270" r:id="rId4"/>
    <p:sldId id="285" r:id="rId5"/>
    <p:sldId id="282" r:id="rId6"/>
    <p:sldId id="283" r:id="rId7"/>
    <p:sldId id="268" r:id="rId8"/>
    <p:sldId id="287" r:id="rId9"/>
    <p:sldId id="279" r:id="rId10"/>
    <p:sldId id="288" r:id="rId11"/>
    <p:sldId id="281" r:id="rId12"/>
    <p:sldId id="289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B301B821-A1FF-4177-AEE7-76D212191A0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2362" autoAdjust="0"/>
  </p:normalViewPr>
  <p:slideViewPr>
    <p:cSldViewPr snapToGrid="0">
      <p:cViewPr varScale="1">
        <p:scale>
          <a:sx n="105" d="100"/>
          <a:sy n="105" d="100"/>
        </p:scale>
        <p:origin x="834" y="108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2" d="100"/>
          <a:sy n="82" d="100"/>
        </p:scale>
        <p:origin x="2994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DD71D7-55AC-46BD-81B3-09AB2F9EFBD8}" type="datetimeFigureOut">
              <a:rPr lang="en-US" smtClean="0"/>
              <a:t>4/23/2020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40BD58-3BFF-4EAF-BB8B-AC67FE801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5943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89424F-BB59-4F4E-9822-4CA3E770FFD2}" type="datetimeFigureOut">
              <a:rPr lang="en-US" smtClean="0"/>
              <a:t>4/23/2020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322CDD-9D6C-4F63-9EC2-6482266241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0265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9072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6800" y="2606040"/>
            <a:ext cx="10058400" cy="2743200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6800">
                <a:solidFill>
                  <a:schemeClr val="tx1"/>
                </a:solidFill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6800" y="5360437"/>
            <a:ext cx="10058400" cy="36576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b="1" cap="all" baseline="0">
                <a:solidFill>
                  <a:schemeClr val="accent1">
                    <a:lumMod val="75000"/>
                  </a:schemeClr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5888736"/>
            <a:ext cx="12192000" cy="109728"/>
          </a:xfrm>
          <a:prstGeom prst="rect">
            <a:avLst/>
          </a:prstGeom>
          <a:ln>
            <a:noFill/>
          </a:ln>
          <a:effectLst>
            <a:outerShdw blurRad="25400" dist="25400" dir="54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72EE9-AF66-483C-961F-59B9F002993E}" type="datetime1">
              <a:rPr lang="en-US" smtClean="0"/>
              <a:pPr/>
              <a:t>4/23/2020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25000" y="382230"/>
            <a:ext cx="1371600" cy="556136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400" y="382230"/>
            <a:ext cx="7863840" cy="556137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EAFD5-7FA3-40FB-875B-457FB46B25A4}" type="datetime1">
              <a:rPr lang="en-US" smtClean="0"/>
              <a:pPr/>
              <a:t>4/23/2020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D63E2-E931-4653-BB33-A910E07D11B2}" type="datetime1">
              <a:rPr lang="en-US" smtClean="0"/>
              <a:pPr/>
              <a:t>4/23/2020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1565829"/>
            <a:ext cx="5943600" cy="4114800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5400"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1" y="5682343"/>
            <a:ext cx="5943600" cy="410547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200" b="1" cap="all" baseline="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7707084" y="0"/>
            <a:ext cx="54864" cy="6858000"/>
          </a:xfrm>
          <a:prstGeom prst="rect">
            <a:avLst/>
          </a:prstGeom>
          <a:ln>
            <a:noFill/>
          </a:ln>
          <a:effectLst>
            <a:outerShdw blurRad="25400" dist="254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7761948" y="283"/>
            <a:ext cx="4427508" cy="6856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778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5400" y="1825625"/>
            <a:ext cx="4724400" cy="41179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4724400" cy="41179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A1F43-559A-4B47-A959-EFB6142CA3A9}" type="datetime1">
              <a:rPr lang="en-US" smtClean="0"/>
              <a:pPr/>
              <a:t>4/23/2020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28800"/>
            <a:ext cx="4727448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2470151"/>
            <a:ext cx="4727448" cy="34734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67628" y="1828800"/>
            <a:ext cx="4727448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69152" y="2470151"/>
            <a:ext cx="4727448" cy="34734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61AED-24AE-4AC7-940D-F7106D2788A3}" type="datetime1">
              <a:rPr lang="en-US" smtClean="0"/>
              <a:pPr/>
              <a:t>4/23/2020</a:t>
            </a:fld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25771-5E10-4A19-AB0E-909293152332}" type="datetime1">
              <a:rPr lang="en-US" smtClean="0"/>
              <a:pPr/>
              <a:t>4/23/2020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06FD5-B03F-45D5-A178-114C548C0032}" type="datetime1">
              <a:rPr lang="en-US" smtClean="0"/>
              <a:pPr/>
              <a:t>4/23/2020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7766439" y="283"/>
            <a:ext cx="4435717" cy="68562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1" y="2514600"/>
            <a:ext cx="3474720" cy="1600200"/>
          </a:xfrm>
        </p:spPr>
        <p:txBody>
          <a:bodyPr anchor="b"/>
          <a:lstStyle>
            <a:lvl1pPr>
              <a:defRPr sz="3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0302" y="685800"/>
            <a:ext cx="6126480" cy="5486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0" y="4343400"/>
            <a:ext cx="3474720" cy="1188720"/>
          </a:xfrm>
        </p:spPr>
        <p:txBody>
          <a:bodyPr>
            <a:normAutofit/>
          </a:bodyPr>
          <a:lstStyle>
            <a:lvl1pPr marL="0" indent="0">
              <a:spcBef>
                <a:spcPts val="8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7711702" y="0"/>
            <a:ext cx="54864" cy="6858000"/>
          </a:xfrm>
          <a:prstGeom prst="rect">
            <a:avLst/>
          </a:prstGeom>
          <a:ln>
            <a:noFill/>
          </a:ln>
          <a:effectLst>
            <a:outerShdw blurRad="25400" dist="254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012C0-B102-441D-AA86-2C80DFA84E68}" type="datetime1">
              <a:rPr lang="en-US" smtClean="0"/>
              <a:pPr/>
              <a:t>4/23/2020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7766439" y="283"/>
            <a:ext cx="4435717" cy="68562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0" y="2514600"/>
            <a:ext cx="3474720" cy="1600200"/>
          </a:xfrm>
        </p:spPr>
        <p:txBody>
          <a:bodyPr anchor="b"/>
          <a:lstStyle>
            <a:lvl1pPr>
              <a:defRPr sz="3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0" y="1325880"/>
            <a:ext cx="6858000" cy="4206240"/>
          </a:xfrm>
          <a:solidFill>
            <a:schemeClr val="bg2"/>
          </a:solidFill>
          <a:effectLst>
            <a:outerShdw blurRad="63500" sx="101000" sy="101000" algn="ctr" rotWithShape="0">
              <a:prstClr val="black">
                <a:alpha val="15000"/>
              </a:prstClr>
            </a:outerShdw>
          </a:effectLst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0" y="4343400"/>
            <a:ext cx="3474720" cy="1188720"/>
          </a:xfrm>
        </p:spPr>
        <p:txBody>
          <a:bodyPr>
            <a:normAutofit/>
          </a:bodyPr>
          <a:lstStyle>
            <a:lvl1pPr marL="0" indent="0">
              <a:spcBef>
                <a:spcPts val="8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E0B12-F9DE-47EF-A076-CF602073F1B2}" type="datetime1">
              <a:rPr lang="en-US" smtClean="0"/>
              <a:pPr/>
              <a:t>4/23/2020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7711702" y="0"/>
            <a:ext cx="54864" cy="6858000"/>
          </a:xfrm>
          <a:prstGeom prst="rect">
            <a:avLst/>
          </a:prstGeom>
          <a:ln>
            <a:noFill/>
          </a:ln>
          <a:effectLst>
            <a:outerShdw blurRad="25400" dist="254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249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0" y="381000"/>
            <a:ext cx="96012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28800"/>
            <a:ext cx="96012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0" y="6419462"/>
            <a:ext cx="5181600" cy="2389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56170" y="6419462"/>
            <a:ext cx="1351383" cy="2389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C8B93266-8FB4-430B-8AE3-3A53F50E1A0B}" type="datetime1">
              <a:rPr lang="en-US" smtClean="0"/>
              <a:pPr/>
              <a:t>4/23/2020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198358" y="6419462"/>
            <a:ext cx="698241" cy="2389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6257036"/>
            <a:ext cx="12192000" cy="54864"/>
          </a:xfrm>
          <a:prstGeom prst="rect">
            <a:avLst/>
          </a:prstGeom>
          <a:ln>
            <a:noFill/>
          </a:ln>
          <a:effectLst>
            <a:innerShdw blurRad="25400" dist="12700" dir="16200000">
              <a:schemeClr val="accent1">
                <a:lumMod val="5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 cap="all" baseline="0">
          <a:solidFill>
            <a:schemeClr val="accent1"/>
          </a:solidFill>
          <a:effectLst>
            <a:outerShdw blurRad="38100" dist="25400" dir="18900000" algn="bl" rotWithShape="0">
              <a:schemeClr val="bg1">
                <a:alpha val="80000"/>
              </a:schemeClr>
            </a:outerShdw>
          </a:effectLst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9436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8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10312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3774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423160" indent="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10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FARGO HEALTH GROUP</a:t>
            </a:r>
            <a:br>
              <a:rPr lang="en-US" sz="5400" dirty="0"/>
            </a:br>
            <a:r>
              <a:rPr lang="en-US" sz="3200" dirty="0"/>
              <a:t>MANAGING THE DEMAND FOR MEDICAL EXAMINATIONS USING PREDICTIVE ANALYTICS</a:t>
            </a:r>
            <a:endParaRPr lang="en-US" sz="5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VIGNESHWARAN GIRI VELUMANI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226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998" y="89876"/>
            <a:ext cx="9710955" cy="486562"/>
          </a:xfrm>
        </p:spPr>
        <p:txBody>
          <a:bodyPr>
            <a:noAutofit/>
          </a:bodyPr>
          <a:lstStyle/>
          <a:p>
            <a:r>
              <a:rPr lang="en-US" sz="2400" dirty="0"/>
              <a:t>AUTO FIT USING ARIMA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AEE9117-A23C-4437-9926-547A8C91D20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62509" y="3285528"/>
            <a:ext cx="5524500" cy="23622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48A2B1F-6616-4D10-8516-DF95BE6A52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509" y="1051926"/>
            <a:ext cx="5524500" cy="19145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FF8B235-05E4-4598-ACD3-7705805708E6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248400" y="2790228"/>
            <a:ext cx="5943600" cy="16764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2837611D-3974-4E63-A618-C19A4CD831D0}"/>
              </a:ext>
            </a:extLst>
          </p:cNvPr>
          <p:cNvSpPr/>
          <p:nvPr/>
        </p:nvSpPr>
        <p:spPr>
          <a:xfrm>
            <a:off x="229998" y="567660"/>
            <a:ext cx="91135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Finding the best (p, d, q)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2502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238" y="89876"/>
            <a:ext cx="10550778" cy="486562"/>
          </a:xfrm>
        </p:spPr>
        <p:txBody>
          <a:bodyPr>
            <a:noAutofit/>
          </a:bodyPr>
          <a:lstStyle/>
          <a:p>
            <a:r>
              <a:rPr lang="en-US" sz="2000" dirty="0">
                <a:effectLst/>
              </a:rPr>
              <a:t>FORECASTING EXAMINATION VOLUME FOR THE NEXT 8 Years using the best model: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8EAE0C-B011-47FD-9E51-FBF72FFDA6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6541" y="576438"/>
            <a:ext cx="8454440" cy="5583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07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998" y="89876"/>
            <a:ext cx="11850148" cy="486562"/>
          </a:xfrm>
        </p:spPr>
        <p:txBody>
          <a:bodyPr>
            <a:noAutofit/>
          </a:bodyPr>
          <a:lstStyle/>
          <a:p>
            <a:r>
              <a:rPr lang="en-US" sz="2000" dirty="0">
                <a:effectLst/>
              </a:rPr>
              <a:t>RESIDUALS OF the FORECAST                                                                                    distribution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BB95B7-38AE-4319-88F4-77B81E71541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49936" y="576438"/>
            <a:ext cx="5638800" cy="431560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DA02E0A-8A0B-4257-8005-3BD0886555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1376" y="576438"/>
            <a:ext cx="5326129" cy="4497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685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0" y="1828800"/>
            <a:ext cx="9601200" cy="1143000"/>
          </a:xfrm>
        </p:spPr>
        <p:txBody>
          <a:bodyPr>
            <a:normAutofit/>
          </a:bodyPr>
          <a:lstStyle/>
          <a:p>
            <a:pPr marL="45720" indent="0" algn="ctr">
              <a:buNone/>
            </a:pPr>
            <a:r>
              <a:rPr lang="en-US" sz="2800" dirty="0"/>
              <a:t>Predict the incoming cardiovascular examination volume at Abbeville HC using Time Series Analysis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C97A46D-E8C4-430D-AA08-B57D2FBED9E4}"/>
              </a:ext>
            </a:extLst>
          </p:cNvPr>
          <p:cNvSpPr txBox="1">
            <a:spLocks/>
          </p:cNvSpPr>
          <p:nvPr/>
        </p:nvSpPr>
        <p:spPr>
          <a:xfrm>
            <a:off x="1295400" y="2268984"/>
            <a:ext cx="96012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cap="all" baseline="0">
                <a:solidFill>
                  <a:schemeClr val="accent1"/>
                </a:solidFill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Data Description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9C07FD3-BA89-419A-A0C2-284A9CCBBAB5}"/>
              </a:ext>
            </a:extLst>
          </p:cNvPr>
          <p:cNvSpPr txBox="1">
            <a:spLocks/>
          </p:cNvSpPr>
          <p:nvPr/>
        </p:nvSpPr>
        <p:spPr>
          <a:xfrm>
            <a:off x="1295400" y="3411983"/>
            <a:ext cx="9601200" cy="21631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8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77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2316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 algn="ctr">
              <a:buNone/>
            </a:pPr>
            <a:r>
              <a:rPr lang="en-US" sz="2800" dirty="0"/>
              <a:t>8 Year Data of Incoming Examinations from 2006-2013</a:t>
            </a:r>
          </a:p>
        </p:txBody>
      </p:sp>
    </p:spTree>
    <p:extLst>
      <p:ext uri="{BB962C8B-B14F-4D97-AF65-F5344CB8AC3E}">
        <p14:creationId xmlns:p14="http://schemas.microsoft.com/office/powerpoint/2010/main" val="142462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381000"/>
            <a:ext cx="9601200" cy="707136"/>
          </a:xfrm>
        </p:spPr>
        <p:txBody>
          <a:bodyPr/>
          <a:lstStyle/>
          <a:p>
            <a:r>
              <a:rPr lang="en-US" dirty="0"/>
              <a:t>Approach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5400" y="1088137"/>
            <a:ext cx="10558244" cy="4855464"/>
          </a:xfrm>
        </p:spPr>
        <p:txBody>
          <a:bodyPr>
            <a:normAutofit/>
          </a:bodyPr>
          <a:lstStyle/>
          <a:p>
            <a:pPr marL="502920" indent="-457200">
              <a:buFont typeface="+mj-lt"/>
              <a:buAutoNum type="arabicPeriod"/>
            </a:pPr>
            <a:r>
              <a:rPr lang="en-US" dirty="0"/>
              <a:t>Data Preparation</a:t>
            </a:r>
          </a:p>
          <a:p>
            <a:pPr marL="822960" lvl="1" indent="-457200">
              <a:buFont typeface="+mj-lt"/>
              <a:buAutoNum type="arabicPeriod"/>
            </a:pPr>
            <a:r>
              <a:rPr lang="en-US" dirty="0"/>
              <a:t>Converted Characters in ‘Incoming Examinations’ to NAs</a:t>
            </a:r>
          </a:p>
          <a:p>
            <a:pPr marL="822960" lvl="1" indent="-457200">
              <a:buFont typeface="+mj-lt"/>
              <a:buAutoNum type="arabicPeriod"/>
            </a:pPr>
            <a:r>
              <a:rPr lang="en-US" dirty="0"/>
              <a:t>Imputed NAs &amp; Outliers with the Median of that particular calendar year</a:t>
            </a:r>
          </a:p>
          <a:p>
            <a:pPr marL="502920" indent="-457200">
              <a:buFont typeface="+mj-lt"/>
              <a:buAutoNum type="arabicPeriod"/>
            </a:pPr>
            <a:r>
              <a:rPr lang="en-US" dirty="0"/>
              <a:t>Validate Assumptions underlying ARIMA model</a:t>
            </a:r>
          </a:p>
          <a:p>
            <a:pPr marL="822960" lvl="1" indent="-457200">
              <a:buFont typeface="+mj-lt"/>
              <a:buAutoNum type="arabicPeriod"/>
            </a:pPr>
            <a:r>
              <a:rPr lang="en-US" dirty="0"/>
              <a:t> Test for normality</a:t>
            </a:r>
          </a:p>
          <a:p>
            <a:pPr marL="822960" lvl="1" indent="-457200">
              <a:buFont typeface="+mj-lt"/>
              <a:buAutoNum type="arabicPeriod"/>
            </a:pPr>
            <a:r>
              <a:rPr lang="en-US" dirty="0"/>
              <a:t>Test for autocorrelation</a:t>
            </a:r>
          </a:p>
          <a:p>
            <a:pPr marL="822960" lvl="1" indent="-457200">
              <a:buFont typeface="+mj-lt"/>
              <a:buAutoNum type="arabicPeriod"/>
            </a:pPr>
            <a:r>
              <a:rPr lang="en-US" dirty="0"/>
              <a:t>Test for stationary</a:t>
            </a:r>
          </a:p>
          <a:p>
            <a:pPr marL="822960" lvl="1" indent="-457200">
              <a:buFont typeface="+mj-lt"/>
              <a:buAutoNum type="arabicPeriod"/>
            </a:pPr>
            <a:r>
              <a:rPr lang="en-US" dirty="0"/>
              <a:t>Test for seasonality</a:t>
            </a:r>
          </a:p>
          <a:p>
            <a:pPr marL="502920" indent="-457200">
              <a:buFont typeface="+mj-lt"/>
              <a:buAutoNum type="arabicPeriod"/>
            </a:pPr>
            <a:r>
              <a:rPr lang="en-US" dirty="0"/>
              <a:t>Auto fit using ARIMA &amp; Finding the Best Model</a:t>
            </a:r>
          </a:p>
          <a:p>
            <a:pPr marL="502920" indent="-457200">
              <a:buFont typeface="+mj-lt"/>
              <a:buAutoNum type="arabicPeriod"/>
            </a:pPr>
            <a:r>
              <a:rPr lang="en-US" dirty="0"/>
              <a:t>Forecast using the Best model</a:t>
            </a:r>
          </a:p>
          <a:p>
            <a:pPr marL="502920" indent="-457200">
              <a:buFont typeface="+mj-lt"/>
              <a:buAutoNum type="arabicPeriod"/>
            </a:pPr>
            <a:r>
              <a:rPr lang="en-US" dirty="0"/>
              <a:t>Analyze Residuals of the Forecast</a:t>
            </a:r>
          </a:p>
          <a:p>
            <a:pPr marL="502920" indent="-457200">
              <a:buFont typeface="+mj-lt"/>
              <a:buAutoNum type="arabicPeriod"/>
            </a:pPr>
            <a:endParaRPr lang="en-US" dirty="0"/>
          </a:p>
          <a:p>
            <a:pPr marL="502920" indent="-4572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1435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3880" y="0"/>
            <a:ext cx="9601200" cy="533400"/>
          </a:xfrm>
        </p:spPr>
        <p:txBody>
          <a:bodyPr/>
          <a:lstStyle/>
          <a:p>
            <a:r>
              <a:rPr lang="en-US" dirty="0"/>
              <a:t>Exploratory Analysis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E903067-6E92-42F5-85A3-560B4BDE3D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728" y="1066800"/>
            <a:ext cx="11396472" cy="561892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6DEAFB7-066C-4E01-B76D-221259D65C29}"/>
              </a:ext>
            </a:extLst>
          </p:cNvPr>
          <p:cNvSpPr txBox="1"/>
          <p:nvPr/>
        </p:nvSpPr>
        <p:spPr>
          <a:xfrm>
            <a:off x="896112" y="658368"/>
            <a:ext cx="10917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plot(data)                                                               plot(diff(data)                                                        plot(diff(log(data))</a:t>
            </a:r>
          </a:p>
        </p:txBody>
      </p:sp>
    </p:spTree>
    <p:extLst>
      <p:ext uri="{BB962C8B-B14F-4D97-AF65-F5344CB8AC3E}">
        <p14:creationId xmlns:p14="http://schemas.microsoft.com/office/powerpoint/2010/main" val="3613424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2E0636-C215-4AB4-A3D6-13EB780CD5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825" y="0"/>
            <a:ext cx="9601200" cy="533400"/>
          </a:xfrm>
        </p:spPr>
        <p:txBody>
          <a:bodyPr/>
          <a:lstStyle/>
          <a:p>
            <a:pPr marL="45720"/>
            <a:r>
              <a:rPr lang="en-US" dirty="0"/>
              <a:t>TEST for Normality – </a:t>
            </a:r>
            <a:r>
              <a:rPr lang="en-US" dirty="0" err="1"/>
              <a:t>shapiro</a:t>
            </a:r>
            <a:r>
              <a:rPr lang="en-US" dirty="0"/>
              <a:t> Test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21FC3FD-03DF-4E68-A2CC-9417F375218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98386" y="2590800"/>
            <a:ext cx="1676400" cy="1257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AAEFF75-0FA7-493B-AFEE-F9915A79B3D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795016" y="533400"/>
            <a:ext cx="8747760" cy="527304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699978D-D67B-4CF0-8FAE-3D05E81FF490}"/>
              </a:ext>
            </a:extLst>
          </p:cNvPr>
          <p:cNvSpPr/>
          <p:nvPr/>
        </p:nvSpPr>
        <p:spPr>
          <a:xfrm>
            <a:off x="89073" y="5806440"/>
            <a:ext cx="1210292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</a:rPr>
              <a:t>From Histogram &amp; Q-Q Plot :The diff(log(data)) is approximately normal but Shapiro Test indicates that none of the distribution is normal </a:t>
            </a:r>
            <a:endParaRPr lang="en-US" sz="16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BE5C58B-E337-4AB3-BA39-4E98000848B4}"/>
              </a:ext>
            </a:extLst>
          </p:cNvPr>
          <p:cNvSpPr/>
          <p:nvPr/>
        </p:nvSpPr>
        <p:spPr>
          <a:xfrm>
            <a:off x="938831" y="2221468"/>
            <a:ext cx="13955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Shapiro Test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3557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2E0636-C215-4AB4-A3D6-13EB780CD5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824" y="0"/>
            <a:ext cx="11455527" cy="896112"/>
          </a:xfrm>
        </p:spPr>
        <p:txBody>
          <a:bodyPr>
            <a:normAutofit fontScale="90000"/>
          </a:bodyPr>
          <a:lstStyle/>
          <a:p>
            <a:pPr marL="45720"/>
            <a:r>
              <a:rPr lang="en-US" dirty="0"/>
              <a:t>Test for autocorrelation</a:t>
            </a:r>
            <a:br>
              <a:rPr lang="en-US" dirty="0"/>
            </a:br>
            <a:r>
              <a:rPr lang="en-US" dirty="0"/>
              <a:t>                      ACF PLOT                                                                 PACF PLOT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63FC4F1-28FE-425F-B876-20F35E8893D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67640" y="896112"/>
            <a:ext cx="5943600" cy="481393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3F5F4B0-34DE-4A8B-A150-61BB997A67B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111240" y="896112"/>
            <a:ext cx="5943600" cy="481393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DE9DEE3-FC48-463B-8BA1-4D161D0496DA}"/>
              </a:ext>
            </a:extLst>
          </p:cNvPr>
          <p:cNvSpPr/>
          <p:nvPr/>
        </p:nvSpPr>
        <p:spPr>
          <a:xfrm>
            <a:off x="1411224" y="5865495"/>
            <a:ext cx="99090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Both the diff(data) and the diff(log(data)) has an autocorrelation between period 1 and period 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8308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653" y="83141"/>
            <a:ext cx="9601200" cy="904412"/>
          </a:xfrm>
        </p:spPr>
        <p:txBody>
          <a:bodyPr>
            <a:noAutofit/>
          </a:bodyPr>
          <a:lstStyle/>
          <a:p>
            <a:pPr marL="45720"/>
            <a:r>
              <a:rPr lang="en-US" sz="2400" dirty="0"/>
              <a:t>Test for Stationary - </a:t>
            </a:r>
            <a:r>
              <a:rPr lang="en-US" sz="2400" b="0" dirty="0">
                <a:effectLst/>
              </a:rPr>
              <a:t>Augmented Dickey-Fuller (ADF) test</a:t>
            </a:r>
            <a:br>
              <a:rPr lang="en-US" sz="2400" dirty="0"/>
            </a:br>
            <a:endParaRPr lang="en-US" sz="2400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4B03D7C-0BAA-4639-BB93-513229788A1E}"/>
              </a:ext>
            </a:extLst>
          </p:cNvPr>
          <p:cNvSpPr txBox="1">
            <a:spLocks/>
          </p:cNvSpPr>
          <p:nvPr/>
        </p:nvSpPr>
        <p:spPr>
          <a:xfrm>
            <a:off x="1102858" y="424153"/>
            <a:ext cx="9601200" cy="43622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cap="all" baseline="0">
                <a:solidFill>
                  <a:schemeClr val="accent1"/>
                </a:solidFill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endParaRPr lang="en-US" sz="20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DAC41D9-C862-48F4-AA0F-544D0A6B7A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305" y="755142"/>
            <a:ext cx="5724525" cy="52197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A1E74BC9-6279-4875-9CEC-2815038C0B9D}"/>
              </a:ext>
            </a:extLst>
          </p:cNvPr>
          <p:cNvSpPr/>
          <p:nvPr/>
        </p:nvSpPr>
        <p:spPr>
          <a:xfrm>
            <a:off x="6952488" y="2489394"/>
            <a:ext cx="498957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The data is a stationary time series for both diff(data)</a:t>
            </a:r>
            <a:br>
              <a:rPr lang="en-US" dirty="0"/>
            </a:b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and diff(log(data))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9920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1101" y="860381"/>
            <a:ext cx="9601200" cy="436228"/>
          </a:xfrm>
        </p:spPr>
        <p:txBody>
          <a:bodyPr>
            <a:noAutofit/>
          </a:bodyPr>
          <a:lstStyle/>
          <a:p>
            <a:pPr marL="45720"/>
            <a:r>
              <a:rPr lang="en-US" sz="2400" dirty="0"/>
              <a:t>Test for Seasonality - SEASONAL Differencing test</a:t>
            </a:r>
            <a:br>
              <a:rPr lang="en-US" sz="2400" dirty="0"/>
            </a:br>
            <a:endParaRPr lang="en-US" sz="2400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4B03D7C-0BAA-4639-BB93-513229788A1E}"/>
              </a:ext>
            </a:extLst>
          </p:cNvPr>
          <p:cNvSpPr txBox="1">
            <a:spLocks/>
          </p:cNvSpPr>
          <p:nvPr/>
        </p:nvSpPr>
        <p:spPr>
          <a:xfrm>
            <a:off x="1102858" y="424153"/>
            <a:ext cx="9601200" cy="43622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cap="all" baseline="0">
                <a:solidFill>
                  <a:schemeClr val="accent1"/>
                </a:solidFill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endParaRPr lang="en-US" sz="20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A77384F-C850-4B1F-AEC7-664815707D8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102858" y="1539720"/>
            <a:ext cx="6779270" cy="198986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832AE61-326F-49A7-97B6-C4D7B651FF3B}"/>
              </a:ext>
            </a:extLst>
          </p:cNvPr>
          <p:cNvSpPr/>
          <p:nvPr/>
        </p:nvSpPr>
        <p:spPr>
          <a:xfrm>
            <a:off x="1008888" y="3919651"/>
            <a:ext cx="91135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The data does not require seasonal differencing for any of its different forms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6967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998" y="89876"/>
            <a:ext cx="9710955" cy="486562"/>
          </a:xfrm>
        </p:spPr>
        <p:txBody>
          <a:bodyPr>
            <a:noAutofit/>
          </a:bodyPr>
          <a:lstStyle/>
          <a:p>
            <a:r>
              <a:rPr lang="en-US" sz="2400" dirty="0"/>
              <a:t>AUTO FIT USING ARIMA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4F09B0B-044B-477A-8B27-12F95C817CA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54966" y="986965"/>
            <a:ext cx="5314950" cy="21050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FB97677-01C6-48AB-AA8D-BC1A333A314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096000" y="1001043"/>
            <a:ext cx="5648325" cy="382182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990566A-27DF-4AC1-956D-0968359D04D4}"/>
              </a:ext>
            </a:extLst>
          </p:cNvPr>
          <p:cNvSpPr/>
          <p:nvPr/>
        </p:nvSpPr>
        <p:spPr>
          <a:xfrm>
            <a:off x="354966" y="4176538"/>
            <a:ext cx="574103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We get the best fitted model (with the</a:t>
            </a:r>
            <a:br>
              <a:rPr lang="en-US" dirty="0"/>
            </a:b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lowest AIC) when using the diff(log(data)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3184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Red Line Business 16x9">
  <a:themeElements>
    <a:clrScheme name="RedLineBusiness_16x9">
      <a:dk1>
        <a:srgbClr val="514A40"/>
      </a:dk1>
      <a:lt1>
        <a:sysClr val="window" lastClr="FFFFFF"/>
      </a:lt1>
      <a:dk2>
        <a:srgbClr val="000000"/>
      </a:dk2>
      <a:lt2>
        <a:srgbClr val="F9F7F3"/>
      </a:lt2>
      <a:accent1>
        <a:srgbClr val="A85229"/>
      </a:accent1>
      <a:accent2>
        <a:srgbClr val="98916E"/>
      </a:accent2>
      <a:accent3>
        <a:srgbClr val="C9A645"/>
      </a:accent3>
      <a:accent4>
        <a:srgbClr val="76A7B2"/>
      </a:accent4>
      <a:accent5>
        <a:srgbClr val="82A670"/>
      </a:accent5>
      <a:accent6>
        <a:srgbClr val="896170"/>
      </a:accent6>
      <a:hlink>
        <a:srgbClr val="A85229"/>
      </a:hlink>
      <a:folHlink>
        <a:srgbClr val="98916E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usiness red line presentation (widescreen).potx" id="{8018D45A-0B59-4186-B046-1FF8092889B6}" vid="{86C2525B-C90B-4FD6-8D61-5E85FA833A06}"/>
    </a:ext>
  </a:extLst>
</a:theme>
</file>

<file path=ppt/theme/theme2.xml><?xml version="1.0" encoding="utf-8"?>
<a:theme xmlns:a="http://schemas.openxmlformats.org/drawingml/2006/main" name="Office Theme">
  <a:themeElements>
    <a:clrScheme name="RedLineBusiness_16x9">
      <a:dk1>
        <a:srgbClr val="514A40"/>
      </a:dk1>
      <a:lt1>
        <a:sysClr val="window" lastClr="FFFFFF"/>
      </a:lt1>
      <a:dk2>
        <a:srgbClr val="000000"/>
      </a:dk2>
      <a:lt2>
        <a:srgbClr val="F9F7F3"/>
      </a:lt2>
      <a:accent1>
        <a:srgbClr val="A85229"/>
      </a:accent1>
      <a:accent2>
        <a:srgbClr val="98916E"/>
      </a:accent2>
      <a:accent3>
        <a:srgbClr val="C9A645"/>
      </a:accent3>
      <a:accent4>
        <a:srgbClr val="76A7B2"/>
      </a:accent4>
      <a:accent5>
        <a:srgbClr val="82A670"/>
      </a:accent5>
      <a:accent6>
        <a:srgbClr val="896170"/>
      </a:accent6>
      <a:hlink>
        <a:srgbClr val="A85229"/>
      </a:hlink>
      <a:folHlink>
        <a:srgbClr val="98916E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RedLineBusiness_16x9">
      <a:dk1>
        <a:srgbClr val="514A40"/>
      </a:dk1>
      <a:lt1>
        <a:sysClr val="window" lastClr="FFFFFF"/>
      </a:lt1>
      <a:dk2>
        <a:srgbClr val="000000"/>
      </a:dk2>
      <a:lt2>
        <a:srgbClr val="F9F7F3"/>
      </a:lt2>
      <a:accent1>
        <a:srgbClr val="A85229"/>
      </a:accent1>
      <a:accent2>
        <a:srgbClr val="98916E"/>
      </a:accent2>
      <a:accent3>
        <a:srgbClr val="C9A645"/>
      </a:accent3>
      <a:accent4>
        <a:srgbClr val="76A7B2"/>
      </a:accent4>
      <a:accent5>
        <a:srgbClr val="82A670"/>
      </a:accent5>
      <a:accent6>
        <a:srgbClr val="896170"/>
      </a:accent6>
      <a:hlink>
        <a:srgbClr val="A85229"/>
      </a:hlink>
      <a:folHlink>
        <a:srgbClr val="98916E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Business red line presentation (widescreen)</Template>
  <TotalTime>478</TotalTime>
  <Words>300</Words>
  <Application>Microsoft Office PowerPoint</Application>
  <PresentationFormat>Widescreen</PresentationFormat>
  <Paragraphs>36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Cambria</vt:lpstr>
      <vt:lpstr>Times New Roman</vt:lpstr>
      <vt:lpstr>Red Line Business 16x9</vt:lpstr>
      <vt:lpstr>FARGO HEALTH GROUP MANAGING THE DEMAND FOR MEDICAL EXAMINATIONS USING PREDICTIVE ANALYTICS</vt:lpstr>
      <vt:lpstr>objective</vt:lpstr>
      <vt:lpstr>Approach</vt:lpstr>
      <vt:lpstr>Exploratory Analysis</vt:lpstr>
      <vt:lpstr>TEST for Normality – shapiro Test</vt:lpstr>
      <vt:lpstr>Test for autocorrelation                       ACF PLOT                                                                 PACF PLOT</vt:lpstr>
      <vt:lpstr>Test for Stationary - Augmented Dickey-Fuller (ADF) test </vt:lpstr>
      <vt:lpstr>Test for Seasonality - SEASONAL Differencing test </vt:lpstr>
      <vt:lpstr>AUTO FIT USING ARIMA</vt:lpstr>
      <vt:lpstr>AUTO FIT USING ARIMA</vt:lpstr>
      <vt:lpstr>FORECASTING EXAMINATION VOLUME FOR THE NEXT 8 Years using the best model: </vt:lpstr>
      <vt:lpstr>RESIDUALS OF the FORECAST                                                                                    distribution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layout</dc:title>
  <dc:creator>Vigneshwaran GV</dc:creator>
  <cp:lastModifiedBy>Vigneshwaran GV</cp:lastModifiedBy>
  <cp:revision>56</cp:revision>
  <dcterms:created xsi:type="dcterms:W3CDTF">2019-03-04T18:30:59Z</dcterms:created>
  <dcterms:modified xsi:type="dcterms:W3CDTF">2020-04-23T07:02:51Z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</Properties>
</file>